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80" r:id="rId7"/>
    <p:sldId id="266" r:id="rId8"/>
    <p:sldId id="261" r:id="rId9"/>
    <p:sldId id="262" r:id="rId10"/>
    <p:sldId id="263" r:id="rId11"/>
    <p:sldId id="264" r:id="rId12"/>
    <p:sldId id="265" r:id="rId13"/>
    <p:sldId id="269" r:id="rId14"/>
    <p:sldId id="270" r:id="rId15"/>
    <p:sldId id="271" r:id="rId16"/>
    <p:sldId id="273" r:id="rId17"/>
    <p:sldId id="282" r:id="rId18"/>
    <p:sldId id="276" r:id="rId19"/>
    <p:sldId id="272" r:id="rId20"/>
    <p:sldId id="267" r:id="rId21"/>
    <p:sldId id="274" r:id="rId22"/>
    <p:sldId id="275" r:id="rId23"/>
    <p:sldId id="281" r:id="rId24"/>
    <p:sldId id="279" r:id="rId25"/>
    <p:sldId id="277" r:id="rId26"/>
    <p:sldId id="278" r:id="rId27"/>
    <p:sldId id="26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96" autoAdjust="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49AF3-1EB6-442D-A04A-A10EE79AF274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47C5C-8B8F-48D5-BFC9-92B22255F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7C5C-8B8F-48D5-BFC9-92B22255F5D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7C5C-8B8F-48D5-BFC9-92B22255F5D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7C5C-8B8F-48D5-BFC9-92B22255F5D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7C5C-8B8F-48D5-BFC9-92B22255F5D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7C5C-8B8F-48D5-BFC9-92B22255F5D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7C5C-8B8F-48D5-BFC9-92B22255F5D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7C5C-8B8F-48D5-BFC9-92B22255F5D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7C5C-8B8F-48D5-BFC9-92B22255F5D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7C5C-8B8F-48D5-BFC9-92B22255F5D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7C5C-8B8F-48D5-BFC9-92B22255F5D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7C5C-8B8F-48D5-BFC9-92B22255F5D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7C5C-8B8F-48D5-BFC9-92B22255F5D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7C5C-8B8F-48D5-BFC9-92B22255F5D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7C5C-8B8F-48D5-BFC9-92B22255F5D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7C5C-8B8F-48D5-BFC9-92B22255F5D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7C5C-8B8F-48D5-BFC9-92B22255F5D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7C5C-8B8F-48D5-BFC9-92B22255F5D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7C5C-8B8F-48D5-BFC9-92B22255F5D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7C5C-8B8F-48D5-BFC9-92B22255F5D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7C5C-8B8F-48D5-BFC9-92B22255F5D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7C5C-8B8F-48D5-BFC9-92B22255F5D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7C5C-8B8F-48D5-BFC9-92B22255F5D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7C5C-8B8F-48D5-BFC9-92B22255F5D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7C5C-8B8F-48D5-BFC9-92B22255F5D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7C5C-8B8F-48D5-BFC9-92B22255F5D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7C5C-8B8F-48D5-BFC9-92B22255F5D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7C5C-8B8F-48D5-BFC9-92B22255F5D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6F21-3213-4ADE-8196-59331A507F6F}" type="datetime1">
              <a:rPr lang="en-US" smtClean="0"/>
              <a:pPr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DB5-2AC7-4473-8EBB-CF70DF8C2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D3E51-2EDA-4257-8368-EA0748C61419}" type="datetime1">
              <a:rPr lang="en-US" smtClean="0"/>
              <a:pPr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DB5-2AC7-4473-8EBB-CF70DF8C2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4FF6-F5B5-4270-9364-9CB658B1814E}" type="datetime1">
              <a:rPr lang="en-US" smtClean="0"/>
              <a:pPr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DB5-2AC7-4473-8EBB-CF70DF8C2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0AD0-0518-4C6D-A8F6-AD4C7F69C567}" type="datetime1">
              <a:rPr lang="en-US" smtClean="0"/>
              <a:pPr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DB5-2AC7-4473-8EBB-CF70DF8C2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D1EC-8FAB-4BA6-90CA-AE017C7B543F}" type="datetime1">
              <a:rPr lang="en-US" smtClean="0"/>
              <a:pPr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DB5-2AC7-4473-8EBB-CF70DF8C2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F684-92DE-431F-8346-F6B2212875EC}" type="datetime1">
              <a:rPr lang="en-US" smtClean="0"/>
              <a:pPr/>
              <a:t>8/27/2012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DB5-2AC7-4473-8EBB-CF70DF8C2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212B-841E-411D-A8AC-8302A555111F}" type="datetime1">
              <a:rPr lang="en-US" smtClean="0"/>
              <a:pPr/>
              <a:t>8/27/2012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DB5-2AC7-4473-8EBB-CF70DF8C2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2CAB-9AFE-40EA-A067-F176D4200E31}" type="datetime1">
              <a:rPr lang="en-US" smtClean="0"/>
              <a:pPr/>
              <a:t>8/27/2012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DB5-2AC7-4473-8EBB-CF70DF8C2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ACE4-E90C-4EBD-ADDE-E7A34135B475}" type="datetime1">
              <a:rPr lang="en-US" smtClean="0"/>
              <a:pPr/>
              <a:t>8/27/2012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DB5-2AC7-4473-8EBB-CF70DF8C2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91AF-7929-4AB5-89ED-CB5E711DB05F}" type="datetime1">
              <a:rPr lang="en-US" smtClean="0"/>
              <a:pPr/>
              <a:t>8/27/2012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DB5-2AC7-4473-8EBB-CF70DF8C2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7BB6-195A-426D-BC40-319FB9F51D13}" type="datetime1">
              <a:rPr lang="en-US" smtClean="0"/>
              <a:pPr/>
              <a:t>8/27/2012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DB5-2AC7-4473-8EBB-CF70DF8C2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F380B-D0F4-4EEC-B1E2-B236702C8FE4}" type="datetime1">
              <a:rPr lang="en-US" smtClean="0"/>
              <a:pPr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EADB5-2AC7-4473-8EBB-CF70DF8C2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1ffl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and Applications of Direct-Digital VFOs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By James D. Hagerty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DDS Clock Signal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1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Typically 100-150 MHz for the AD9951 </a:t>
            </a:r>
          </a:p>
          <a:p>
            <a:r>
              <a:rPr lang="en-US" dirty="0" smtClean="0"/>
              <a:t>Can use clock multiplier  (internal (x 4) to (x 20) PLL in chip); generate up to 144 MHz signal!</a:t>
            </a:r>
          </a:p>
          <a:p>
            <a:r>
              <a:rPr lang="en-US" dirty="0" smtClean="0"/>
              <a:t>Clock multiplier gives higher clock to carrier ratio  at the expense of phase noise.</a:t>
            </a:r>
          </a:p>
          <a:p>
            <a:r>
              <a:rPr lang="en-US" dirty="0" smtClean="0"/>
              <a:t>AD9951 rated for a 400 MHz clock rate, but will reliably clock at 500 MHz (proto running at 536.87 MHz!); can generate VHF signals </a:t>
            </a:r>
          </a:p>
          <a:p>
            <a:pPr>
              <a:buNone/>
            </a:pPr>
            <a:r>
              <a:rPr lang="en-US" dirty="0" smtClean="0"/>
              <a:t>    Clock signal should be stable, and as spectrally pure as possible. 25-50 </a:t>
            </a:r>
            <a:r>
              <a:rPr lang="en-US" dirty="0" err="1" smtClean="0"/>
              <a:t>ppm</a:t>
            </a:r>
            <a:r>
              <a:rPr lang="en-US" dirty="0" smtClean="0"/>
              <a:t> most common</a:t>
            </a:r>
          </a:p>
          <a:p>
            <a:pPr>
              <a:buNone/>
            </a:pPr>
            <a:r>
              <a:rPr lang="en-US" dirty="0" smtClean="0"/>
              <a:t>    Avoid multipliers inside the clock itself; extra phase noise! See photo.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DB5-2AC7-4473-8EBB-CF70DF8C290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Phase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The single most important parameter limiting weak-signal communications: (Hayward, Rohde, etc.)</a:t>
            </a:r>
          </a:p>
          <a:p>
            <a:r>
              <a:rPr lang="en-US" dirty="0" smtClean="0"/>
              <a:t>Close-in time-domain jitter produces adjacent sideband energy that is very hard to filter out.</a:t>
            </a:r>
          </a:p>
          <a:p>
            <a:r>
              <a:rPr lang="en-US" dirty="0" smtClean="0"/>
              <a:t>Specified as </a:t>
            </a:r>
            <a:r>
              <a:rPr lang="en-US" dirty="0" err="1" smtClean="0"/>
              <a:t>dBc</a:t>
            </a:r>
            <a:r>
              <a:rPr lang="en-US" dirty="0" smtClean="0"/>
              <a:t> (dB down from the carrier level) at a reference carrier frequency</a:t>
            </a:r>
          </a:p>
          <a:p>
            <a:r>
              <a:rPr lang="en-US" dirty="0" smtClean="0"/>
              <a:t>Often specified 10 kHz away from the carrier</a:t>
            </a:r>
          </a:p>
          <a:p>
            <a:r>
              <a:rPr lang="en-US" dirty="0" smtClean="0"/>
              <a:t>Typical commercial  local oscillator: (-130 to </a:t>
            </a:r>
          </a:p>
          <a:p>
            <a:pPr>
              <a:buNone/>
            </a:pPr>
            <a:r>
              <a:rPr lang="en-US" dirty="0" smtClean="0"/>
              <a:t>    (-140 </a:t>
            </a:r>
            <a:r>
              <a:rPr lang="en-US" dirty="0" err="1" smtClean="0"/>
              <a:t>dBc</a:t>
            </a:r>
            <a:r>
              <a:rPr lang="en-US" dirty="0" smtClean="0"/>
              <a:t>) phase noise levels (see Sherwood Engineering web site for typical specs)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DB5-2AC7-4473-8EBB-CF70DF8C290C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 Noise Plot</a:t>
            </a:r>
            <a:endParaRPr lang="en-US" dirty="0"/>
          </a:p>
        </p:txBody>
      </p:sp>
      <p:pic>
        <p:nvPicPr>
          <p:cNvPr id="5" name="Content Placeholder 4" descr="HageryVFO3.em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81200" y="1676399"/>
            <a:ext cx="4748738" cy="373380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DB5-2AC7-4473-8EBB-CF70DF8C290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Noisy DDS Clock Oscillator </a:t>
            </a:r>
            <a:endParaRPr lang="en-US" dirty="0"/>
          </a:p>
        </p:txBody>
      </p:sp>
      <p:pic>
        <p:nvPicPr>
          <p:cNvPr id="5" name="Content Placeholder 4" descr="200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DB5-2AC7-4473-8EBB-CF70DF8C290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Low-Noise Clock Oscillator (134 MHz)</a:t>
            </a:r>
            <a:endParaRPr lang="en-US" dirty="0"/>
          </a:p>
        </p:txBody>
      </p:sp>
      <p:pic>
        <p:nvPicPr>
          <p:cNvPr id="5" name="Content Placeholder 4" descr="134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DB5-2AC7-4473-8EBB-CF70DF8C290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MHz Carrier Output </a:t>
            </a:r>
            <a:endParaRPr lang="en-US" dirty="0"/>
          </a:p>
        </p:txBody>
      </p:sp>
      <p:pic>
        <p:nvPicPr>
          <p:cNvPr id="5" name="Content Placeholder 4" descr="10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DB5-2AC7-4473-8EBB-CF70DF8C290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Filters (Removes Clock Noise and Spurious Energy)</a:t>
            </a:r>
            <a:endParaRPr lang="en-US" dirty="0"/>
          </a:p>
        </p:txBody>
      </p:sp>
      <p:pic>
        <p:nvPicPr>
          <p:cNvPr id="5" name="Content Placeholder 4" descr="Box1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1600200"/>
            <a:ext cx="7239000" cy="5257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DB5-2AC7-4473-8EBB-CF70DF8C290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CAL- freezes display and adds or subtracts 1 Hz steps to frequency register; can then save in</a:t>
            </a:r>
          </a:p>
          <a:p>
            <a:pPr>
              <a:buNone/>
            </a:pPr>
            <a:r>
              <a:rPr lang="en-US" dirty="0" smtClean="0"/>
              <a:t>    flash memory.</a:t>
            </a:r>
          </a:p>
          <a:p>
            <a:pPr>
              <a:buNone/>
            </a:pPr>
            <a:r>
              <a:rPr lang="en-US" dirty="0" smtClean="0"/>
              <a:t>    RIT: tunes plus/minus 10 kHz of displayed carrier in 10 Hz steps. Can save in EEPROM.</a:t>
            </a:r>
          </a:p>
          <a:p>
            <a:pPr>
              <a:buNone/>
            </a:pPr>
            <a:r>
              <a:rPr lang="en-US" dirty="0" smtClean="0"/>
              <a:t>    Memory channels: 16/expandable to 32; saves all frequency settings including RIT</a:t>
            </a:r>
          </a:p>
          <a:p>
            <a:pPr>
              <a:buNone/>
            </a:pPr>
            <a:r>
              <a:rPr lang="en-US" dirty="0" smtClean="0"/>
              <a:t>    Offset: Two offsets, plus or minus, ON/OFF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DB5-2AC7-4473-8EBB-CF70DF8C290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PC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Want to separate noisy digital circuitry from low-noise analog portion; Where Do the Currents Flow?   </a:t>
            </a:r>
          </a:p>
          <a:p>
            <a:r>
              <a:rPr lang="en-US" dirty="0" smtClean="0"/>
              <a:t>Keep leads as short and direct as possible</a:t>
            </a:r>
          </a:p>
          <a:p>
            <a:r>
              <a:rPr lang="en-US" dirty="0" smtClean="0"/>
              <a:t>Use as few </a:t>
            </a:r>
            <a:r>
              <a:rPr lang="en-US" dirty="0" err="1" smtClean="0"/>
              <a:t>vias</a:t>
            </a:r>
            <a:r>
              <a:rPr lang="en-US" dirty="0" smtClean="0"/>
              <a:t> as possible, especially in high-speed lines (can act as VHF tank circuits!)</a:t>
            </a:r>
          </a:p>
          <a:p>
            <a:r>
              <a:rPr lang="en-US" dirty="0" smtClean="0"/>
              <a:t>Separate analog and digital planes, connected at edge of card (multiple PCB layers)</a:t>
            </a:r>
          </a:p>
          <a:p>
            <a:r>
              <a:rPr lang="en-US" dirty="0" smtClean="0"/>
              <a:t>Can use digital </a:t>
            </a:r>
            <a:r>
              <a:rPr lang="en-US" dirty="0" err="1" smtClean="0"/>
              <a:t>decouplers</a:t>
            </a:r>
            <a:r>
              <a:rPr lang="en-US" dirty="0" smtClean="0"/>
              <a:t> (ADUM1100) to break noisy circuit paths (i.e., microprocessor crystal!)</a:t>
            </a:r>
          </a:p>
          <a:p>
            <a:r>
              <a:rPr lang="en-US" dirty="0" smtClean="0"/>
              <a:t>Re. Silicon Labs Application Note AN203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DB5-2AC7-4473-8EBB-CF70DF8C290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Rotary-Switched Band Switched DDS VFO</a:t>
            </a:r>
          </a:p>
          <a:p>
            <a:r>
              <a:rPr lang="en-US" dirty="0" smtClean="0"/>
              <a:t>Driving a “Boat Anchor” Tube Rig</a:t>
            </a:r>
          </a:p>
          <a:p>
            <a:r>
              <a:rPr lang="en-US" dirty="0" smtClean="0"/>
              <a:t>Other Topics of Interest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DB5-2AC7-4473-8EBB-CF70DF8C290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Generates a waveform using digital hardware building blocks. The DDS output frequency is referenced to a high-stability clock signal (user-provided).  Avoids L’s and C’s!</a:t>
            </a:r>
          </a:p>
          <a:p>
            <a:r>
              <a:rPr lang="en-US" dirty="0" smtClean="0"/>
              <a:t>Change frequency “on the fly” by serially loading 32-bit binary numbers into the chip </a:t>
            </a:r>
          </a:p>
          <a:p>
            <a:r>
              <a:rPr lang="en-US" dirty="0" smtClean="0"/>
              <a:t>High degree of accuracy and software flexibility; control with a microprocessor or PC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DB5-2AC7-4473-8EBB-CF70DF8C290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Rotary Band-Switched 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      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DB5-2AC7-4473-8EBB-CF70DF8C290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62200" y="2438400"/>
            <a:ext cx="18288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43600" y="2438400"/>
            <a:ext cx="14478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191000" y="2895600"/>
            <a:ext cx="1752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91000" y="3429000"/>
            <a:ext cx="1752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91000" y="4038600"/>
            <a:ext cx="1752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191000" y="4572000"/>
            <a:ext cx="1752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90800" y="28194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74HC147</a:t>
            </a:r>
          </a:p>
          <a:p>
            <a:r>
              <a:rPr lang="en-US" dirty="0" smtClean="0"/>
              <a:t>Priority</a:t>
            </a:r>
          </a:p>
          <a:p>
            <a:r>
              <a:rPr lang="en-US" dirty="0" smtClean="0"/>
              <a:t>Encoder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19800" y="2971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Micro-processor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828800" y="2819400"/>
            <a:ext cx="53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28800" y="3124200"/>
            <a:ext cx="53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828800" y="3429000"/>
            <a:ext cx="53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828800" y="3733800"/>
            <a:ext cx="53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828800" y="4038600"/>
            <a:ext cx="53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828800" y="4343400"/>
            <a:ext cx="53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828800" y="4648200"/>
            <a:ext cx="53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828800" y="4953000"/>
            <a:ext cx="53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990600" y="38100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752600" y="27432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752600" y="30480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752600" y="33528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752600" y="36576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752600" y="39624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752600" y="42672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752600" y="45720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752600" y="48768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1066800" y="3200400"/>
            <a:ext cx="708118" cy="63191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9600" y="28956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Band</a:t>
            </a:r>
          </a:p>
          <a:p>
            <a:r>
              <a:rPr lang="en-US" dirty="0" smtClean="0"/>
              <a:t>Switch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343400" y="4572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4-bit digital word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7391400" y="2971800"/>
            <a:ext cx="838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7391400" y="3429000"/>
            <a:ext cx="838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6" idx="3"/>
          </p:cNvCxnSpPr>
          <p:nvPr/>
        </p:nvCxnSpPr>
        <p:spPr>
          <a:xfrm>
            <a:off x="7391400" y="3886200"/>
            <a:ext cx="838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7391400" y="4343400"/>
            <a:ext cx="838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391400" y="4800600"/>
            <a:ext cx="838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7391400" y="2590800"/>
            <a:ext cx="838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315200" y="1905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DDS Control</a:t>
            </a:r>
          </a:p>
          <a:p>
            <a:r>
              <a:rPr lang="en-US" dirty="0" smtClean="0"/>
              <a:t>      Lines</a:t>
            </a:r>
            <a:endParaRPr lang="en-US" dirty="0"/>
          </a:p>
        </p:txBody>
      </p:sp>
      <p:cxnSp>
        <p:nvCxnSpPr>
          <p:cNvPr id="47" name="Straight Connector 46"/>
          <p:cNvCxnSpPr>
            <a:stCxn id="21" idx="4"/>
          </p:cNvCxnSpPr>
          <p:nvPr/>
        </p:nvCxnSpPr>
        <p:spPr>
          <a:xfrm>
            <a:off x="1066800" y="3962400"/>
            <a:ext cx="0" cy="762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Isosceles Triangle 48"/>
          <p:cNvSpPr/>
          <p:nvPr/>
        </p:nvSpPr>
        <p:spPr>
          <a:xfrm rot="10800000">
            <a:off x="838200" y="4495800"/>
            <a:ext cx="457200" cy="304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447800" y="213360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09600" y="5334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Encoder Inputs Pulled Up To    +5 volts (via </a:t>
            </a:r>
            <a:r>
              <a:rPr lang="en-US" dirty="0" err="1" smtClean="0"/>
              <a:t>pullup</a:t>
            </a:r>
            <a:r>
              <a:rPr lang="en-US" dirty="0" smtClean="0"/>
              <a:t> resistors)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a “Boat Anchor”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Mostly an Impedance-Matching Problem</a:t>
            </a:r>
          </a:p>
          <a:p>
            <a:pPr>
              <a:buNone/>
            </a:pPr>
            <a:r>
              <a:rPr lang="en-US" dirty="0" smtClean="0"/>
              <a:t>Need Volts, as Opposed to “Watts”</a:t>
            </a:r>
          </a:p>
          <a:p>
            <a:pPr>
              <a:buNone/>
            </a:pPr>
            <a:r>
              <a:rPr lang="en-US" dirty="0" smtClean="0"/>
              <a:t>Need High Output Impedance Driver</a:t>
            </a:r>
          </a:p>
          <a:p>
            <a:pPr>
              <a:buNone/>
            </a:pPr>
            <a:r>
              <a:rPr lang="en-US" dirty="0" smtClean="0"/>
              <a:t>High Output Impedance Makes Driver More Sensitive to Cable Loading</a:t>
            </a:r>
          </a:p>
          <a:p>
            <a:pPr>
              <a:buNone/>
            </a:pPr>
            <a:r>
              <a:rPr lang="en-US" dirty="0" smtClean="0"/>
              <a:t>Grid Circuit Can Become Non-Linear; Assume At Least Several K-Ohms of Grid Input Impedance for Practical Circuits</a:t>
            </a:r>
          </a:p>
          <a:p>
            <a:pPr>
              <a:buNone/>
            </a:pPr>
            <a:r>
              <a:rPr lang="en-US" dirty="0" smtClean="0"/>
              <a:t>Must Preserve Loaded Stability of Drive Amplifier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DB5-2AC7-4473-8EBB-CF70DF8C290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“Boat Anchor Driver”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Published in June 2011 CQ; Available on </a:t>
            </a:r>
            <a:r>
              <a:rPr lang="en-US" dirty="0" smtClean="0">
                <a:hlinkClick r:id="rId3"/>
              </a:rPr>
              <a:t>www.WA1FFL.com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DB5-2AC7-4473-8EBB-CF70DF8C290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5400000">
            <a:off x="1831848" y="3502152"/>
            <a:ext cx="1060704" cy="914400"/>
          </a:xfrm>
          <a:prstGeom prst="triangle">
            <a:avLst>
              <a:gd name="adj" fmla="val 478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5400000">
            <a:off x="3660648" y="3502152"/>
            <a:ext cx="1060704" cy="914400"/>
          </a:xfrm>
          <a:prstGeom prst="triangle">
            <a:avLst>
              <a:gd name="adj" fmla="val 478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5" idx="0"/>
            <a:endCxn id="6" idx="3"/>
          </p:cNvCxnSpPr>
          <p:nvPr/>
        </p:nvCxnSpPr>
        <p:spPr>
          <a:xfrm>
            <a:off x="2819400" y="3937045"/>
            <a:ext cx="914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638800" y="2819400"/>
            <a:ext cx="5334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4648200" y="3962400"/>
            <a:ext cx="990600" cy="2535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19200" y="4419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LT1227 RF op amp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429000" y="4419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b="1" dirty="0" smtClean="0"/>
              <a:t>2N3866</a:t>
            </a:r>
            <a:endParaRPr lang="en-US" b="1" dirty="0"/>
          </a:p>
        </p:txBody>
      </p:sp>
      <p:cxnSp>
        <p:nvCxnSpPr>
          <p:cNvPr id="21" name="Straight Arrow Connector 20"/>
          <p:cNvCxnSpPr>
            <a:endCxn id="5" idx="3"/>
          </p:cNvCxnSpPr>
          <p:nvPr/>
        </p:nvCxnSpPr>
        <p:spPr>
          <a:xfrm flipV="1">
            <a:off x="1066800" y="3937045"/>
            <a:ext cx="838200" cy="2535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8600" y="3276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VFO Drive (0.5 </a:t>
            </a:r>
          </a:p>
          <a:p>
            <a:r>
              <a:rPr lang="en-US" b="1" dirty="0" smtClean="0"/>
              <a:t>Volts peak)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181600" y="5029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1:4 Broadband</a:t>
            </a:r>
          </a:p>
          <a:p>
            <a:r>
              <a:rPr lang="en-US" b="1" dirty="0" smtClean="0"/>
              <a:t>Transformer</a:t>
            </a:r>
            <a:endParaRPr lang="en-US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172200" y="3886200"/>
            <a:ext cx="1066800" cy="76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00800" y="3200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 Grid, 10-16 volts </a:t>
            </a:r>
          </a:p>
          <a:p>
            <a:r>
              <a:rPr lang="en-US" b="1" dirty="0" smtClean="0"/>
              <a:t>peak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" y="3962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50 Ohms Z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162800" y="3733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Hi-Z</a:t>
            </a:r>
            <a:endParaRPr lang="en-US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Amp (2” x 3”) board</a:t>
            </a:r>
            <a:endParaRPr lang="en-US" dirty="0"/>
          </a:p>
        </p:txBody>
      </p:sp>
      <p:pic>
        <p:nvPicPr>
          <p:cNvPr id="5" name="Content Placeholder 4" descr="amp_xfm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400798" cy="48005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DB5-2AC7-4473-8EBB-CF70DF8C290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“Boat Anchors” driven by WA1FFL buffer 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DX-40, DX-60</a:t>
            </a:r>
          </a:p>
          <a:p>
            <a:r>
              <a:rPr lang="en-US" dirty="0" smtClean="0"/>
              <a:t>HT-40</a:t>
            </a:r>
          </a:p>
          <a:p>
            <a:r>
              <a:rPr lang="en-US" dirty="0" smtClean="0"/>
              <a:t>Harvey-Wells Bandmaster</a:t>
            </a:r>
          </a:p>
          <a:p>
            <a:r>
              <a:rPr lang="en-US" dirty="0" smtClean="0"/>
              <a:t>Globe Scout</a:t>
            </a:r>
          </a:p>
          <a:p>
            <a:r>
              <a:rPr lang="en-US" dirty="0" smtClean="0"/>
              <a:t>Valiant 1</a:t>
            </a:r>
          </a:p>
          <a:p>
            <a:r>
              <a:rPr lang="en-US" dirty="0" smtClean="0"/>
              <a:t>Knight T-60</a:t>
            </a:r>
          </a:p>
          <a:p>
            <a:r>
              <a:rPr lang="en-US" dirty="0" smtClean="0"/>
              <a:t>QRP “</a:t>
            </a:r>
            <a:r>
              <a:rPr lang="en-US" dirty="0" err="1" smtClean="0"/>
              <a:t>Glowplug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Millen 90800</a:t>
            </a:r>
          </a:p>
          <a:p>
            <a:r>
              <a:rPr lang="en-US" dirty="0" smtClean="0"/>
              <a:t>Central Electric Exciter</a:t>
            </a:r>
          </a:p>
          <a:p>
            <a:r>
              <a:rPr lang="en-US" dirty="0" smtClean="0"/>
              <a:t>Drake 2-NT</a:t>
            </a:r>
          </a:p>
          <a:p>
            <a:r>
              <a:rPr lang="en-US" dirty="0" smtClean="0"/>
              <a:t>Can Also Drive Johnson Adventurer &amp; Challenger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DB5-2AC7-4473-8EBB-CF70DF8C290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KB3KJS’s “L” Matching Network</a:t>
            </a:r>
            <a:br>
              <a:rPr lang="en-US" dirty="0" smtClean="0"/>
            </a:br>
            <a:r>
              <a:rPr lang="en-US" dirty="0" smtClean="0"/>
              <a:t>for driving </a:t>
            </a:r>
            <a:r>
              <a:rPr lang="en-US" dirty="0" err="1" smtClean="0"/>
              <a:t>Ameco</a:t>
            </a:r>
            <a:r>
              <a:rPr lang="en-US" dirty="0" smtClean="0"/>
              <a:t> copy</a:t>
            </a:r>
            <a:endParaRPr lang="en-US" dirty="0"/>
          </a:p>
        </p:txBody>
      </p:sp>
      <p:pic>
        <p:nvPicPr>
          <p:cNvPr id="5" name="Content Placeholder 4" descr="Box2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371600"/>
            <a:ext cx="7239000" cy="4876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DB5-2AC7-4473-8EBB-CF70DF8C290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Offset Generation (455 kHz, 10.7 MHz, 700 Hz, etc.)</a:t>
            </a:r>
            <a:endParaRPr lang="en-US" dirty="0"/>
          </a:p>
        </p:txBody>
      </p:sp>
      <p:pic>
        <p:nvPicPr>
          <p:cNvPr id="5" name="Content Placeholder 4" descr="Box3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1295400"/>
            <a:ext cx="7467599" cy="5257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DB5-2AC7-4473-8EBB-CF70DF8C290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Analog Devices Evaluation Boards</a:t>
            </a:r>
          </a:p>
          <a:p>
            <a:r>
              <a:rPr lang="en-US" dirty="0" smtClean="0"/>
              <a:t>AD9854-EVB, AD9954-EVB (has I and Q outputs); control via PC interface for experimentation</a:t>
            </a:r>
          </a:p>
          <a:p>
            <a:r>
              <a:rPr lang="en-US" dirty="0" smtClean="0"/>
              <a:t>New DDS chips: 1-3 GHZ clock rate (AD9910, AD9912, etc.) evaluation boards available; must use clock multiplier! Data sheets now available. </a:t>
            </a:r>
          </a:p>
          <a:p>
            <a:r>
              <a:rPr lang="en-US" dirty="0" smtClean="0"/>
              <a:t>Digital FM Sweep (logic circuit to mimic shaft encoder)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DB5-2AC7-4473-8EBB-CF70DF8C290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 DDS Architectures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525963"/>
          </a:xfrm>
        </p:spPr>
        <p:txBody>
          <a:bodyPr/>
          <a:lstStyle/>
          <a:p>
            <a:r>
              <a:rPr lang="en-US" dirty="0" smtClean="0"/>
              <a:t>Most Basic Configuration: Clocked Lookup</a:t>
            </a:r>
          </a:p>
          <a:p>
            <a:pPr>
              <a:buNone/>
            </a:pPr>
            <a:r>
              <a:rPr lang="en-US" dirty="0" smtClean="0"/>
              <a:t>Table (Addresses Memory with Stored Values)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0" y="2286000"/>
            <a:ext cx="1676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52800" y="2286000"/>
            <a:ext cx="1676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10200" y="2286000"/>
            <a:ext cx="1676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86600" y="4114800"/>
            <a:ext cx="1066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DB5-2AC7-4473-8EBB-CF70DF8C290C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81000" y="2819400"/>
            <a:ext cx="914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3"/>
            <a:endCxn id="5" idx="1"/>
          </p:cNvCxnSpPr>
          <p:nvPr/>
        </p:nvCxnSpPr>
        <p:spPr>
          <a:xfrm>
            <a:off x="2971800" y="27813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3"/>
            <a:endCxn id="6" idx="1"/>
          </p:cNvCxnSpPr>
          <p:nvPr/>
        </p:nvCxnSpPr>
        <p:spPr>
          <a:xfrm>
            <a:off x="5029200" y="27813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6" idx="2"/>
          </p:cNvCxnSpPr>
          <p:nvPr/>
        </p:nvCxnSpPr>
        <p:spPr>
          <a:xfrm flipV="1">
            <a:off x="6248400" y="3276600"/>
            <a:ext cx="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62000" y="2819400"/>
            <a:ext cx="0" cy="1219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62000" y="4038600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57200" y="57912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From, “A Technical Tutorial on Digital Signal Synthesis,” Analog Devices, C. 1999.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7" idx="3"/>
          </p:cNvCxnSpPr>
          <p:nvPr/>
        </p:nvCxnSpPr>
        <p:spPr>
          <a:xfrm>
            <a:off x="8153400" y="4648200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6" idx="3"/>
          </p:cNvCxnSpPr>
          <p:nvPr/>
        </p:nvCxnSpPr>
        <p:spPr>
          <a:xfrm>
            <a:off x="7086600" y="2781300"/>
            <a:ext cx="381000" cy="266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467600" y="3048000"/>
            <a:ext cx="0" cy="106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76400" y="2438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Address Counter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429000" y="23622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of Sampled Sine Values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638800" y="2438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Clocked Register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010400" y="42672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D/A</a:t>
            </a:r>
          </a:p>
          <a:p>
            <a:r>
              <a:rPr lang="en-US" dirty="0" smtClean="0"/>
              <a:t>Converter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305800" y="4648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Fout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2133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Clock</a:t>
            </a:r>
          </a:p>
          <a:p>
            <a:r>
              <a:rPr lang="en-US" dirty="0" smtClean="0"/>
              <a:t>Signal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28600" y="2819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Fc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3124200" y="2514600"/>
            <a:ext cx="7620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181600" y="2514600"/>
            <a:ext cx="7620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239000" y="2438400"/>
            <a:ext cx="7620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743200" y="3276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Bits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Flexible DDS (adds a phase accumulator)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80808"/>
                </a:solidFill>
              </a:rPr>
              <a:t>                                                               </a:t>
            </a:r>
            <a:endParaRPr lang="en-US" dirty="0">
              <a:solidFill>
                <a:srgbClr val="08080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DB5-2AC7-4473-8EBB-CF70DF8C29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43200" y="2743200"/>
            <a:ext cx="13716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Phase Register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2743200"/>
            <a:ext cx="12954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Phase-to-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Amplitude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Converter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219200" y="32004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3429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Summer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6553200" y="3124200"/>
            <a:ext cx="1295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53200" y="3276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D/A     Converter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133600" y="3657600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114800" y="3657600"/>
            <a:ext cx="762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0" idx="1"/>
          </p:cNvCxnSpPr>
          <p:nvPr/>
        </p:nvCxnSpPr>
        <p:spPr>
          <a:xfrm flipV="1">
            <a:off x="6172200" y="3599766"/>
            <a:ext cx="381000" cy="578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286000" y="3352800"/>
            <a:ext cx="2286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343400" y="3429000"/>
            <a:ext cx="2286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248400" y="3429000"/>
            <a:ext cx="2286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09600" y="3657600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1000" y="3048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Tuning</a:t>
            </a:r>
          </a:p>
          <a:p>
            <a:r>
              <a:rPr lang="en-US" dirty="0" smtClean="0"/>
              <a:t>Word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10800000" flipV="1">
            <a:off x="457200" y="3707926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32 bits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838200" y="5562600"/>
            <a:ext cx="6477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5" idx="2"/>
          </p:cNvCxnSpPr>
          <p:nvPr/>
        </p:nvCxnSpPr>
        <p:spPr>
          <a:xfrm flipV="1">
            <a:off x="3429000" y="4876800"/>
            <a:ext cx="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315200" y="4114800"/>
            <a:ext cx="0" cy="1447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7" idx="0"/>
          </p:cNvCxnSpPr>
          <p:nvPr/>
        </p:nvCxnSpPr>
        <p:spPr>
          <a:xfrm>
            <a:off x="1676400" y="2438400"/>
            <a:ext cx="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676400" y="2438400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419600" y="2438400"/>
            <a:ext cx="0" cy="1219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981200" y="3657600"/>
            <a:ext cx="99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</a:t>
            </a:r>
          </a:p>
          <a:p>
            <a:r>
              <a:rPr lang="en-US" dirty="0" smtClean="0"/>
              <a:t>Bus 16 bits</a:t>
            </a:r>
          </a:p>
          <a:p>
            <a:endParaRPr lang="en-US" dirty="0"/>
          </a:p>
        </p:txBody>
      </p:sp>
      <p:cxnSp>
        <p:nvCxnSpPr>
          <p:cNvPr id="38" name="Straight Arrow Connector 37"/>
          <p:cNvCxnSpPr>
            <a:stCxn id="9" idx="3"/>
          </p:cNvCxnSpPr>
          <p:nvPr/>
        </p:nvCxnSpPr>
        <p:spPr>
          <a:xfrm flipV="1">
            <a:off x="7848600" y="3581400"/>
            <a:ext cx="533400" cy="38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924800" y="32004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Fout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762000" y="5486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57200" y="5105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System Clock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038600" y="36576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</a:t>
            </a:r>
          </a:p>
          <a:p>
            <a:r>
              <a:rPr lang="en-US" dirty="0" smtClean="0"/>
              <a:t>Bus 16 bits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096000" y="39624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</a:t>
            </a:r>
          </a:p>
          <a:p>
            <a:r>
              <a:rPr lang="en-US" dirty="0" smtClean="0"/>
              <a:t>Bus 16 bits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676400" y="20574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PHASE ACCUMULATOR</a:t>
            </a:r>
            <a:endParaRPr 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33400" y="6324600"/>
            <a:ext cx="807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From: “A Technical Tutorial on Digital Signal Synthesis,” Analog Devices,  C. 1999.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Direct-Digital VFO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/>
              <a:t>System Architecture (May 2008 QEX)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DB5-2AC7-4473-8EBB-CF70DF8C29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05000" y="2590800"/>
            <a:ext cx="1752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5" idx="1"/>
          </p:cNvCxnSpPr>
          <p:nvPr/>
        </p:nvCxnSpPr>
        <p:spPr>
          <a:xfrm>
            <a:off x="1066800" y="3352800"/>
            <a:ext cx="838200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886200" y="3048000"/>
            <a:ext cx="1143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5400000">
            <a:off x="5295900" y="2857500"/>
            <a:ext cx="1219200" cy="990600"/>
          </a:xfrm>
          <a:prstGeom prst="triangle">
            <a:avLst>
              <a:gd name="adj" fmla="val 511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29400" y="30480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5" idx="3"/>
            <a:endCxn id="9" idx="1"/>
          </p:cNvCxnSpPr>
          <p:nvPr/>
        </p:nvCxnSpPr>
        <p:spPr>
          <a:xfrm>
            <a:off x="3657600" y="3352800"/>
            <a:ext cx="228600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3"/>
            <a:endCxn id="10" idx="3"/>
          </p:cNvCxnSpPr>
          <p:nvPr/>
        </p:nvCxnSpPr>
        <p:spPr>
          <a:xfrm>
            <a:off x="5029200" y="3352800"/>
            <a:ext cx="381000" cy="14521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0"/>
            <a:endCxn id="11" idx="1"/>
          </p:cNvCxnSpPr>
          <p:nvPr/>
        </p:nvCxnSpPr>
        <p:spPr>
          <a:xfrm flipV="1">
            <a:off x="6400800" y="3352800"/>
            <a:ext cx="228600" cy="14521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3"/>
          </p:cNvCxnSpPr>
          <p:nvPr/>
        </p:nvCxnSpPr>
        <p:spPr>
          <a:xfrm>
            <a:off x="7696200" y="3352800"/>
            <a:ext cx="685800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86000" y="2971800"/>
            <a:ext cx="121920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80" dirty="0" smtClean="0"/>
              <a:t>AD9951        DDS</a:t>
            </a:r>
            <a:endParaRPr lang="en-US" sz="2080" dirty="0"/>
          </a:p>
        </p:txBody>
      </p:sp>
      <p:sp>
        <p:nvSpPr>
          <p:cNvPr id="25" name="TextBox 24"/>
          <p:cNvSpPr txBox="1"/>
          <p:nvPr/>
        </p:nvSpPr>
        <p:spPr>
          <a:xfrm>
            <a:off x="3962400" y="2971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 MHz </a:t>
            </a:r>
          </a:p>
          <a:p>
            <a:r>
              <a:rPr lang="en-US" dirty="0" smtClean="0"/>
              <a:t>LPF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410200" y="32004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dB</a:t>
            </a: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629400" y="2971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 MHz LPF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696200" y="3048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Fout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371600" y="4572000"/>
            <a:ext cx="2819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905000" y="4800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Microprocessor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209800" y="4114800"/>
            <a:ext cx="0" cy="4572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438400" y="4114800"/>
            <a:ext cx="0" cy="4572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667000" y="4114800"/>
            <a:ext cx="0" cy="4572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895600" y="4114800"/>
            <a:ext cx="0" cy="4572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124200" y="4114800"/>
            <a:ext cx="0" cy="4572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3352800" y="4114800"/>
            <a:ext cx="0" cy="4572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66800" y="3886201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 Signals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81000" y="2971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Master Clock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81000" y="3352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100-150 MHz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696200" y="33528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0.5 volts peak @ 50 ohms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3657600" y="5638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3581400" y="5638800"/>
            <a:ext cx="6858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267200" y="57912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Shaft Encoder</a:t>
            </a:r>
          </a:p>
          <a:p>
            <a:endParaRPr lang="en-US" dirty="0"/>
          </a:p>
        </p:txBody>
      </p:sp>
      <p:cxnSp>
        <p:nvCxnSpPr>
          <p:cNvPr id="40" name="Straight Connector 39"/>
          <p:cNvCxnSpPr>
            <a:stCxn id="33" idx="2"/>
          </p:cNvCxnSpPr>
          <p:nvPr/>
        </p:nvCxnSpPr>
        <p:spPr>
          <a:xfrm flipH="1" flipV="1">
            <a:off x="2819400" y="5867400"/>
            <a:ext cx="838200" cy="381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20" idx="2"/>
          </p:cNvCxnSpPr>
          <p:nvPr/>
        </p:nvCxnSpPr>
        <p:spPr>
          <a:xfrm flipH="1" flipV="1">
            <a:off x="2781300" y="5410200"/>
            <a:ext cx="38100" cy="4572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1295400" y="579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524000" y="579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1295400" y="5638800"/>
            <a:ext cx="3048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1447800" y="5486400"/>
            <a:ext cx="0" cy="152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Isosceles Triangle 50"/>
          <p:cNvSpPr/>
          <p:nvPr/>
        </p:nvSpPr>
        <p:spPr>
          <a:xfrm rot="10800000">
            <a:off x="914400" y="6019800"/>
            <a:ext cx="304800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>
            <a:stCxn id="51" idx="3"/>
          </p:cNvCxnSpPr>
          <p:nvPr/>
        </p:nvCxnSpPr>
        <p:spPr>
          <a:xfrm flipV="1">
            <a:off x="1066800" y="5867400"/>
            <a:ext cx="0" cy="152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39" idx="2"/>
          </p:cNvCxnSpPr>
          <p:nvPr/>
        </p:nvCxnSpPr>
        <p:spPr>
          <a:xfrm flipV="1">
            <a:off x="1066800" y="5829300"/>
            <a:ext cx="228600" cy="381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5" idx="7"/>
          </p:cNvCxnSpPr>
          <p:nvPr/>
        </p:nvCxnSpPr>
        <p:spPr>
          <a:xfrm flipV="1">
            <a:off x="1589041" y="5791200"/>
            <a:ext cx="696959" cy="11159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2286000" y="5410200"/>
            <a:ext cx="0" cy="3810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57200" y="6172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Switch Closures (CAL, RIT, Memory, SAVE, Offset, etc.)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191000" y="4800600"/>
            <a:ext cx="914400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191000" y="4953000"/>
            <a:ext cx="914400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191000" y="5105400"/>
            <a:ext cx="914400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191000" y="5257800"/>
            <a:ext cx="914400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191000" y="4648200"/>
            <a:ext cx="914400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5105400" y="4724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DISPLAY</a:t>
            </a:r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WA1FFL DDS VFO board</a:t>
            </a:r>
            <a:endParaRPr lang="en-US" dirty="0"/>
          </a:p>
        </p:txBody>
      </p:sp>
      <p:pic>
        <p:nvPicPr>
          <p:cNvPr id="5" name="Content Placeholder 4" descr="newvf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1" y="1600200"/>
            <a:ext cx="6065308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DB5-2AC7-4473-8EBB-CF70DF8C290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DDS Control Signals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DB5-2AC7-4473-8EBB-CF70DF8C29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0" y="1981200"/>
            <a:ext cx="2667000" cy="30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5029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Microprocessor</a:t>
            </a: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95800" y="2209800"/>
            <a:ext cx="167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95800" y="2667000"/>
            <a:ext cx="167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95800" y="3124200"/>
            <a:ext cx="167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95800" y="3581400"/>
            <a:ext cx="167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95800" y="4114800"/>
            <a:ext cx="167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95800" y="4648200"/>
            <a:ext cx="167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172200" y="2057400"/>
            <a:ext cx="12954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419600" y="1905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dirty="0" err="1" smtClean="0"/>
              <a:t>PowerDownCtrl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2362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Reset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0" y="2819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OSK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0" y="3276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SDIO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572000" y="3810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SCLK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0" y="4343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I/O Update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429000" y="3276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DATA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324600" y="5029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b="1" dirty="0" smtClean="0"/>
              <a:t>DDS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124200" y="3810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Data Clock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590800" y="4343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Data Start/Stop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181600" y="1600200"/>
            <a:ext cx="1295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352800" y="1371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 FLOW</a:t>
            </a: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                                   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Shaft Encoder 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Grayhill</a:t>
            </a:r>
            <a:r>
              <a:rPr lang="en-US" dirty="0" smtClean="0"/>
              <a:t>, </a:t>
            </a:r>
            <a:r>
              <a:rPr lang="en-US" dirty="0" err="1" smtClean="0"/>
              <a:t>Bournes</a:t>
            </a:r>
            <a:r>
              <a:rPr lang="en-US" dirty="0" smtClean="0"/>
              <a:t>, etc. shaft encoder pulses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DB5-2AC7-4473-8EBB-CF70DF8C290C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143000" y="320040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14600" y="2590800"/>
            <a:ext cx="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14600" y="2590800"/>
            <a:ext cx="182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343400" y="2590800"/>
            <a:ext cx="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343400" y="3200400"/>
            <a:ext cx="182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172200" y="2590800"/>
            <a:ext cx="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72200" y="2590800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219200" y="4419600"/>
            <a:ext cx="228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505200" y="37338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505200" y="3733800"/>
            <a:ext cx="1752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257800" y="3733800"/>
            <a:ext cx="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257800" y="4419600"/>
            <a:ext cx="1905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7162800" y="37338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162800" y="3733800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505200" y="2362200"/>
            <a:ext cx="0" cy="3429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162800" y="2133600"/>
            <a:ext cx="0" cy="3429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09600" y="2819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CHANNEL A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09600" y="4038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CHANNEL B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743200" y="2743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“1”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743200" y="3962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“0”</a:t>
            </a:r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3505200" y="5029200"/>
            <a:ext cx="36576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800600" y="5029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CYCLE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657600" y="2743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“1”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3581400" y="3962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“1”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572000" y="2743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“0”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4958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“1”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486400" y="2743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“0”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486400" y="3962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“0”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324600" y="2743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“1”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4008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“0”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85800" y="48006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Quadrature</a:t>
            </a:r>
            <a:r>
              <a:rPr lang="en-US" dirty="0" smtClean="0"/>
              <a:t> 2-bit codes;</a:t>
            </a:r>
          </a:p>
          <a:p>
            <a:r>
              <a:rPr lang="en-US" dirty="0" smtClean="0"/>
              <a:t>Channel A leads </a:t>
            </a:r>
          </a:p>
          <a:p>
            <a:r>
              <a:rPr lang="en-US" dirty="0" smtClean="0"/>
              <a:t>Channel B by 90 degrees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Frequency Tuning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32-bit fixed-point integer stored in hexadecimal (base-16!) format.</a:t>
            </a:r>
          </a:p>
          <a:p>
            <a:r>
              <a:rPr lang="en-US" dirty="0" err="1" smtClean="0"/>
              <a:t>Ftune</a:t>
            </a:r>
            <a:r>
              <a:rPr lang="en-US" dirty="0" smtClean="0"/>
              <a:t>= {(2**32)/</a:t>
            </a:r>
            <a:r>
              <a:rPr lang="en-US" dirty="0" err="1" smtClean="0"/>
              <a:t>Fclock</a:t>
            </a:r>
            <a:r>
              <a:rPr lang="en-US" dirty="0" smtClean="0"/>
              <a:t>} * </a:t>
            </a:r>
            <a:r>
              <a:rPr lang="en-US" dirty="0" err="1" smtClean="0"/>
              <a:t>Fout</a:t>
            </a:r>
            <a:r>
              <a:rPr lang="en-US" dirty="0" smtClean="0"/>
              <a:t> ;  “Master Equation!”</a:t>
            </a:r>
          </a:p>
          <a:p>
            <a:r>
              <a:rPr lang="en-US" dirty="0" smtClean="0"/>
              <a:t>Example: for a 7 MHz output, </a:t>
            </a:r>
            <a:r>
              <a:rPr lang="en-US" dirty="0" err="1" smtClean="0"/>
              <a:t>Ftune</a:t>
            </a:r>
            <a:r>
              <a:rPr lang="en-US" dirty="0" smtClean="0"/>
              <a:t> = </a:t>
            </a:r>
          </a:p>
          <a:p>
            <a:pPr>
              <a:buNone/>
            </a:pPr>
            <a:r>
              <a:rPr lang="en-US" dirty="0" smtClean="0"/>
              <a:t>  {(4.295 x 10E9) /150 MHz} x 7 MHz = </a:t>
            </a:r>
          </a:p>
          <a:p>
            <a:pPr>
              <a:buNone/>
            </a:pPr>
            <a:r>
              <a:rPr lang="en-US" dirty="0" smtClean="0"/>
              <a:t>200.431 E6 (base 10) = BF258BF in hex (base 16)</a:t>
            </a:r>
          </a:p>
          <a:p>
            <a:pPr>
              <a:buNone/>
            </a:pPr>
            <a:r>
              <a:rPr lang="en-US" dirty="0" smtClean="0"/>
              <a:t>  Note: if </a:t>
            </a:r>
            <a:r>
              <a:rPr lang="en-US" dirty="0" err="1" smtClean="0"/>
              <a:t>Fclock</a:t>
            </a:r>
            <a:r>
              <a:rPr lang="en-US" dirty="0" smtClean="0"/>
              <a:t>= 134.217728 MHz, coefficients</a:t>
            </a:r>
          </a:p>
          <a:p>
            <a:pPr>
              <a:buNone/>
            </a:pPr>
            <a:r>
              <a:rPr lang="en-US" dirty="0" smtClean="0"/>
              <a:t>  are perfect integers (no rounding/truncation error!).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DB5-2AC7-4473-8EBB-CF70DF8C290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1119</Words>
  <Application>Microsoft Office PowerPoint</Application>
  <PresentationFormat>On-screen Show (4:3)</PresentationFormat>
  <Paragraphs>239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Design and Applications of Direct-Digital VFOs </vt:lpstr>
      <vt:lpstr>What is DDS?</vt:lpstr>
      <vt:lpstr>Simple DDS Architectures </vt:lpstr>
      <vt:lpstr>More Flexible DDS (adds a phase accumulator)</vt:lpstr>
      <vt:lpstr>Direct-Digital VFO </vt:lpstr>
      <vt:lpstr>WA1FFL DDS VFO board</vt:lpstr>
      <vt:lpstr>DDS Control Signals </vt:lpstr>
      <vt:lpstr>Shaft Encoder Timing</vt:lpstr>
      <vt:lpstr>Frequency Tuning Word</vt:lpstr>
      <vt:lpstr>DDS Clock Signal</vt:lpstr>
      <vt:lpstr>Phase Noise</vt:lpstr>
      <vt:lpstr>Composite Noise Plot</vt:lpstr>
      <vt:lpstr>Noisy DDS Clock Oscillator </vt:lpstr>
      <vt:lpstr>Low-Noise Clock Oscillator (134 MHz)</vt:lpstr>
      <vt:lpstr>10 MHz Carrier Output </vt:lpstr>
      <vt:lpstr>Filters (Removes Clock Noise and Spurious Energy)</vt:lpstr>
      <vt:lpstr>Important Features</vt:lpstr>
      <vt:lpstr>PC Layout</vt:lpstr>
      <vt:lpstr>APPLICATIONS IDEAS</vt:lpstr>
      <vt:lpstr>Rotary Band-Switched DDS</vt:lpstr>
      <vt:lpstr>Driving a “Boat Anchor”</vt:lpstr>
      <vt:lpstr>“Boat Anchor Driver”</vt:lpstr>
      <vt:lpstr>Buffer Amp (2” x 3”) board</vt:lpstr>
      <vt:lpstr>“Boat Anchors” driven by WA1FFL buffer amp</vt:lpstr>
      <vt:lpstr>KB3KJS’s “L” Matching Network for driving Ameco copy</vt:lpstr>
      <vt:lpstr>Offset Generation (455 kHz, 10.7 MHz, 700 Hz, etc.)</vt:lpstr>
      <vt:lpstr>Other Topics</vt:lpstr>
    </vt:vector>
  </TitlesOfParts>
  <Company>NMCI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and Applications of Direct-Digital VFOs</dc:title>
  <dc:creator>james.d.hagerty</dc:creator>
  <cp:lastModifiedBy>Paul</cp:lastModifiedBy>
  <cp:revision>128</cp:revision>
  <dcterms:created xsi:type="dcterms:W3CDTF">2012-08-08T12:44:55Z</dcterms:created>
  <dcterms:modified xsi:type="dcterms:W3CDTF">2012-08-27T11:42:22Z</dcterms:modified>
</cp:coreProperties>
</file>